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9" r:id="rId2"/>
    <p:sldId id="521" r:id="rId3"/>
    <p:sldId id="499" r:id="rId4"/>
    <p:sldId id="515" r:id="rId5"/>
    <p:sldId id="516" r:id="rId6"/>
    <p:sldId id="258" r:id="rId7"/>
    <p:sldId id="257" r:id="rId8"/>
    <p:sldId id="459" r:id="rId9"/>
    <p:sldId id="259" r:id="rId10"/>
    <p:sldId id="260" r:id="rId11"/>
    <p:sldId id="261" r:id="rId12"/>
    <p:sldId id="517" r:id="rId13"/>
    <p:sldId id="5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6C42E-255D-4ADC-A3E5-F46A3269861A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BA37-6CD4-4286-9ABD-839F363C4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6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0292BD-67F6-4148-9945-617AFAACBC9A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8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BCA4DE1-027A-4614-8BD5-F7F05B80DB7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5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8D42-FB3B-4180-8F13-C2526FF51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50C81-132B-4876-B8D4-8917350E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B6162-2AD3-440B-8DAB-A68DC0B5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15FB-D92B-440E-A674-A5B2309B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2C180-FB3F-4A54-8CA5-567823AE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5A27-4AC1-44B5-B3AB-FB96046F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41A70-CED4-47D8-AC8B-D72A4A5FE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2401-93AF-4F90-B095-4E70B755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4A3FE-2193-43E0-B0B1-1F3B05CB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D223-2D82-4A98-BD8F-B602443C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4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5BB901-97B8-4E11-BFE7-55287EB85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A7D63-2971-4E40-9DC2-508DAE5FD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88AD-983A-418C-8356-89FC24C8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3400-0F21-4C5D-9968-DBE68D60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BAA0F-DF0D-40E2-AE69-ED776C11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90A8-66C3-4E05-9820-C11C3373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EB28-1821-4600-93D6-85F507AD0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47859-A0F8-4949-B09D-8BE93EB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BA1-5660-4EDE-B7D1-385AD528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CBB4B-7BF5-48F6-939C-70EDBAA2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7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A8CF-370F-4647-A6F2-0CA78DE0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08057-64CD-4D95-ABE2-2719053C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AA3E-24ED-407A-A5C9-A7D28114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A5072-EC98-443D-82A6-FC20325D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822E-76A1-43A6-994D-A8844970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5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B805-1AA3-41A8-98AE-EF5AECD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2C49-2F24-484B-BDC5-B2C5E92CD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0B8A4-5D71-45C1-A35F-C8856F07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938D1-7056-4DD7-BC71-AE0F3241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8A980-04D7-4842-8383-9026E7D7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DA55A-0F70-42D1-94C8-68021A19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0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5F1F-E273-41F6-B1F6-1BE7DDC6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AC535-47E2-44DA-8995-8E802040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55B6A-FF8E-4DBB-844D-79E8292D9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2B86F-07A5-401A-BFEB-FB8838613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86F5B-26BE-4F08-8D8F-B402814C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25F61-8399-4BAD-8F13-5469A085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6281BE-2475-4BAE-AC1C-BCC3FB1D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9C36F-5E51-4A72-A650-75D7EB78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7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8B57-A518-4056-AC12-AB8D636D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D071E-CB4C-49BE-ACE8-975F17CE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F12AC-187A-4D32-A917-3A556F6D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D7A5-79B6-43AE-80FB-C317E7CD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9CF96-6463-4219-9E00-1033A747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C5E15-3391-448D-A0C0-DE682D9E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A5D20-B95E-4A19-9CF1-D843588D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76AD-CFAC-4677-BC96-C1BB9C92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6106-B8D0-415F-BCBD-A52B341A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E5198-0443-43A2-A803-7D0D04A1C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C790-71A1-4D67-B503-67693D0B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2774A-A2A6-4F46-9292-CA307D72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D8C18-8137-481E-8D0E-1F75A4D3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6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71C7-3967-452D-AB8E-E151FAE7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F18AF-D8F8-4044-8595-D660275C9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36BC3-1866-478F-B246-7BB7459A7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C0537-FDBA-4D62-BCC7-EA5F72B5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5F1D1-CF74-48FF-84AF-A150C242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29E76-F616-42F7-A930-07F468AD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2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A3123-9CC4-4E6B-B647-CB195424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79ACA-0354-406A-986C-079F7AFF5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5F5B-95B8-4B59-A88A-CCFDF6A07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11BB8-5D61-464E-A68B-394B7C57FC35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1463-A914-4ABF-ABF2-8BB1D869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C7B77-A75C-44CB-ADB2-90ACF833C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BFFFE-F787-4FA7-AED9-C80CF7BBC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4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DDC2-351B-405B-96EF-FBD186EB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37" y="1052893"/>
            <a:ext cx="10515600" cy="4351338"/>
          </a:xfrm>
        </p:spPr>
        <p:txBody>
          <a:bodyPr/>
          <a:lstStyle/>
          <a:p>
            <a:r>
              <a:rPr lang="en-US" dirty="0"/>
              <a:t>If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8848-C66A-4223-A910-3E0ABEE3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88" y="1951113"/>
            <a:ext cx="4543276" cy="25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4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176C-4D2C-40CC-AE36-F014D4F1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Federal Data Sources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34F0522-F16C-4C91-97F1-7AE7FEF7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30338" r="37982" b="36592"/>
          <a:stretch/>
        </p:blipFill>
        <p:spPr>
          <a:xfrm>
            <a:off x="7003916" y="2084832"/>
            <a:ext cx="4335294" cy="4117165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244F923-E5CA-4D84-8899-AFE126310D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9291" y="2988809"/>
            <a:ext cx="6329462" cy="2309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E4845-D1FE-44F9-A18F-580441CB0170}"/>
              </a:ext>
            </a:extLst>
          </p:cNvPr>
          <p:cNvSpPr txBox="1"/>
          <p:nvPr/>
        </p:nvSpPr>
        <p:spPr>
          <a:xfrm>
            <a:off x="838200" y="6418555"/>
            <a:ext cx="521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previous semester’s presentation (BSE,VT)</a:t>
            </a:r>
          </a:p>
        </p:txBody>
      </p:sp>
    </p:spTree>
    <p:extLst>
      <p:ext uri="{BB962C8B-B14F-4D97-AF65-F5344CB8AC3E}">
        <p14:creationId xmlns:p14="http://schemas.microsoft.com/office/powerpoint/2010/main" val="263043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13BD-D4A1-47C3-8131-A53F20C3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Watershed Delineation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99122-5C7B-4342-96EF-48A52E2AD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8959" y="2838732"/>
            <a:ext cx="4754562" cy="2528154"/>
          </a:xfrm>
          <a:prstGeom prst="rect">
            <a:avLst/>
          </a:prstGeo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AF233DB0-D06C-4A7C-993B-20D96C252A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24" y="2250059"/>
            <a:ext cx="3290176" cy="40227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B3A4D-738A-4273-A8F7-0E1AB0A0BEAB}"/>
              </a:ext>
            </a:extLst>
          </p:cNvPr>
          <p:cNvSpPr txBox="1"/>
          <p:nvPr/>
        </p:nvSpPr>
        <p:spPr>
          <a:xfrm>
            <a:off x="838200" y="6418555"/>
            <a:ext cx="521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previous semester’s presentation (BSE,VT)</a:t>
            </a:r>
          </a:p>
        </p:txBody>
      </p:sp>
    </p:spTree>
    <p:extLst>
      <p:ext uri="{BB962C8B-B14F-4D97-AF65-F5344CB8AC3E}">
        <p14:creationId xmlns:p14="http://schemas.microsoft.com/office/powerpoint/2010/main" val="26310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513969-D531-4A00-A1B1-DE8FBC545B90}"/>
              </a:ext>
            </a:extLst>
          </p:cNvPr>
          <p:cNvSpPr txBox="1"/>
          <p:nvPr/>
        </p:nvSpPr>
        <p:spPr>
          <a:xfrm>
            <a:off x="1376040" y="1065644"/>
            <a:ext cx="92327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Lab1(</a:t>
            </a:r>
            <a:r>
              <a:rPr lang="en-US" dirty="0">
                <a:latin typeface="Arial" panose="020B0604020202020204" pitchFamily="34" charset="0"/>
              </a:rPr>
              <a:t>software, import raster and shapefile)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Lab2 (WUI mapping)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Lab3 (Forest fire)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Lab4 (Remote Sensing image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Lab5 (Simulation of urban growth or ‘your lab’)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Lab6 (Time-series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Lab7 (Preparing geospatial data for watershed modeling)</a:t>
            </a:r>
          </a:p>
        </p:txBody>
      </p:sp>
    </p:spTree>
    <p:extLst>
      <p:ext uri="{BB962C8B-B14F-4D97-AF65-F5344CB8AC3E}">
        <p14:creationId xmlns:p14="http://schemas.microsoft.com/office/powerpoint/2010/main" val="264175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04E6F-77AD-4CA1-8EAE-0A6B37D0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8" t="20825" r="439" b="18981"/>
          <a:stretch/>
        </p:blipFill>
        <p:spPr>
          <a:xfrm>
            <a:off x="698484" y="1029810"/>
            <a:ext cx="10886875" cy="457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7" y="1066801"/>
            <a:ext cx="8534400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609600"/>
            <a:ext cx="534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NDVI calculation for Landsat 5 and  Landsat 8 (in-class)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53558-55B1-4D83-ABEC-336CA19A1420}"/>
              </a:ext>
            </a:extLst>
          </p:cNvPr>
          <p:cNvSpPr/>
          <p:nvPr/>
        </p:nvSpPr>
        <p:spPr>
          <a:xfrm>
            <a:off x="1828800" y="3810000"/>
            <a:ext cx="3701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ndvi</a:t>
            </a:r>
            <a:r>
              <a:rPr lang="en-US" dirty="0"/>
              <a:t>&lt;-(band5-band4)/(band5+band4)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7B119-44F3-4147-8CF0-AB9C919A9410}"/>
              </a:ext>
            </a:extLst>
          </p:cNvPr>
          <p:cNvSpPr txBox="1"/>
          <p:nvPr/>
        </p:nvSpPr>
        <p:spPr>
          <a:xfrm>
            <a:off x="1863436" y="3429000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Landsat8 (LC08):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30388-ED2B-4F13-81CE-CE4EA32D3BE5}"/>
              </a:ext>
            </a:extLst>
          </p:cNvPr>
          <p:cNvSpPr txBox="1"/>
          <p:nvPr/>
        </p:nvSpPr>
        <p:spPr>
          <a:xfrm>
            <a:off x="1863436" y="4398408"/>
            <a:ext cx="3701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Landsat5 (LT05):</a:t>
            </a:r>
          </a:p>
          <a:p>
            <a:endParaRPr lang="en-US" dirty="0"/>
          </a:p>
          <a:p>
            <a:r>
              <a:rPr lang="en-US" dirty="0" err="1"/>
              <a:t>ndvi</a:t>
            </a:r>
            <a:r>
              <a:rPr lang="en-US" dirty="0"/>
              <a:t>&lt;-(band4-band3)/(band4+band3)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9" y="17969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Final project (15%)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sz="2800" dirty="0"/>
              <a:t>Presentation 5 points</a:t>
            </a:r>
            <a:br>
              <a:rPr lang="en-US" sz="2800" dirty="0"/>
            </a:br>
            <a:r>
              <a:rPr lang="en-US" sz="2800" dirty="0"/>
              <a:t>   (~10 minutes for each group)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 Project report 10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9400" y="4425189"/>
            <a:ext cx="2454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5-7 pages double-space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0B6DD8-3769-4E55-BE77-E71A42675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32855"/>
              </p:ext>
            </p:extLst>
          </p:nvPr>
        </p:nvGraphicFramePr>
        <p:xfrm>
          <a:off x="2819400" y="2603787"/>
          <a:ext cx="3771900" cy="1067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4181553003"/>
                    </a:ext>
                  </a:extLst>
                </a:gridCol>
                <a:gridCol w="2615565">
                  <a:extLst>
                    <a:ext uri="{9D8B030D-6E8A-4147-A177-3AD203B41FA5}">
                      <a16:colId xmlns:a16="http://schemas.microsoft.com/office/drawing/2014/main" val="1073012853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Thanksgiving holiday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4440335"/>
                  </a:ext>
                </a:extLst>
              </a:tr>
              <a:tr h="196850"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11/28 and 12/1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project (presentation)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95620140"/>
                  </a:ext>
                </a:extLst>
              </a:tr>
              <a:tr h="196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Final project (presentation)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6797071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Week15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12/5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project (presentation)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672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50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457200"/>
            <a:ext cx="5562600" cy="1143000"/>
          </a:xfrm>
        </p:spPr>
        <p:txBody>
          <a:bodyPr/>
          <a:lstStyle/>
          <a:p>
            <a:pPr algn="l" eaLnBrk="1" hangingPunct="1"/>
            <a:r>
              <a:rPr lang="en-US" sz="3600" dirty="0"/>
              <a:t>Introduction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Why you wanted to do the project </a:t>
            </a:r>
          </a:p>
          <a:p>
            <a:pPr eaLnBrk="1" hangingPunct="1"/>
            <a:r>
              <a:rPr lang="en-US" sz="2400" dirty="0"/>
              <a:t>What’s the need, what purpose might the data serve?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75121" y="2743200"/>
            <a:ext cx="874528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3600" dirty="0">
                <a:solidFill>
                  <a:schemeClr val="tx1"/>
                </a:solidFill>
              </a:rPr>
              <a:t>Materials &amp; Methods</a:t>
            </a:r>
          </a:p>
          <a:p>
            <a:pPr algn="l" eaLnBrk="1" hangingPunct="1"/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Study area and Data</a:t>
            </a:r>
          </a:p>
          <a:p>
            <a:pPr algn="l" eaLnBrk="1" hangingPunct="1"/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pPr algn="l" eaLnBrk="1" hangingPunct="1"/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Methods (e.g., spatial analysis, trend analysis, random forest for image classification, …) </a:t>
            </a:r>
          </a:p>
          <a:p>
            <a:pPr algn="l" eaLnBrk="1" hangingPunct="1"/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1" hangingPunct="1"/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61668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Results &amp; Discussion</a:t>
            </a:r>
            <a:r>
              <a:rPr lang="en-US" dirty="0"/>
              <a:t>	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1586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Present figures and tables you create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eaLnBrk="1" hangingPunct="1"/>
            <a:r>
              <a:rPr lang="en-US" dirty="0"/>
              <a:t>Discuss their meaning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355682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4438449"/>
            <a:ext cx="3787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Summarize key findings </a:t>
            </a:r>
          </a:p>
          <a:p>
            <a:pPr eaLnBrk="1" hangingPunct="1"/>
            <a:r>
              <a:rPr lang="en-US" dirty="0"/>
              <a:t>What did you learn from your project?</a:t>
            </a:r>
          </a:p>
        </p:txBody>
      </p:sp>
    </p:spTree>
    <p:extLst>
      <p:ext uri="{BB962C8B-B14F-4D97-AF65-F5344CB8AC3E}">
        <p14:creationId xmlns:p14="http://schemas.microsoft.com/office/powerpoint/2010/main" val="334448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471DD-7806-48CA-BCB6-1CD20E4D056B}"/>
              </a:ext>
            </a:extLst>
          </p:cNvPr>
          <p:cNvSpPr txBox="1"/>
          <p:nvPr/>
        </p:nvSpPr>
        <p:spPr>
          <a:xfrm>
            <a:off x="1019267" y="117693"/>
            <a:ext cx="949651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surface temperature analysis using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Streamlining Geospatial Analysis for Watershed Modeling Using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Retrieval and analyze population data using 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Impact of Tropical Systems on Rainfall Totals in Hampton Roads, VA and the Outer Banks, NC from 1981 to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Antarctic wetland image classification using Random Forest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Investigating roughness residuals in relation to vegetation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Landcover change and viewshed analysis on the Appalachian Trail in Pennsylvania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Random Forest Techniques and Drone Based Lidar to Predict Roughness in Floodplains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Deforestation Monitoring in 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Point Pattern Analysis of High Elevation Heath Barrens of West Virginia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10 year Standardized Precipitation Index (SPI)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 Discharge Prediction Model vs.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13713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9FE791-ECAD-44CA-915B-C4365DBFF215}"/>
              </a:ext>
            </a:extLst>
          </p:cNvPr>
          <p:cNvSpPr txBox="1"/>
          <p:nvPr/>
        </p:nvSpPr>
        <p:spPr>
          <a:xfrm>
            <a:off x="1129683" y="883068"/>
            <a:ext cx="94524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Trend Analysis: Surface Temperature and Precipitation in Miami-Dade County &amp; Miami, Florida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Geospatial Data via GPS Points for Black Bear Behavior &amp; Foraging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Shark detection and spatiotemporal analysis from Instagram sightings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</a:t>
            </a:r>
            <a:r>
              <a:rPr lang="en-US" dirty="0" err="1"/>
              <a:t>streamflows</a:t>
            </a:r>
            <a:r>
              <a:rPr lang="en-US" dirty="0"/>
              <a:t> in the Southern Appalachians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Flood Risk Analysis – Data Processing in RStudio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of forest fire on Reservoir Inflow in the United States of America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Brief Look into the History of 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watershed delineation and land cover extraction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Model of Forest to Urban Change In Prince William County, 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3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6964D20-0EA7-4C28-B4A7-1AA36E62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13" y="5029637"/>
            <a:ext cx="2890162" cy="48169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D96ADE6-519E-498F-B192-8982C319CA64}"/>
              </a:ext>
            </a:extLst>
          </p:cNvPr>
          <p:cNvGrpSpPr/>
          <p:nvPr/>
        </p:nvGrpSpPr>
        <p:grpSpPr>
          <a:xfrm>
            <a:off x="1724752" y="1230338"/>
            <a:ext cx="8942222" cy="3839821"/>
            <a:chOff x="200752" y="1230337"/>
            <a:chExt cx="8942222" cy="38398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ADEBFC-2D2F-41FD-8702-F9ECDC1E5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230337"/>
              <a:ext cx="1524000" cy="15457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F1D33-A666-4CDE-BE54-7030A9D2E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230" y="3067829"/>
              <a:ext cx="1642739" cy="15457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BC4D9-2B51-4D28-A269-5776626F8788}"/>
                </a:ext>
              </a:extLst>
            </p:cNvPr>
            <p:cNvSpPr txBox="1"/>
            <p:nvPr/>
          </p:nvSpPr>
          <p:spPr>
            <a:xfrm>
              <a:off x="224198" y="4700826"/>
              <a:ext cx="2579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Soil data (</a:t>
              </a:r>
              <a:r>
                <a:rPr lang="en-US" dirty="0" err="1"/>
                <a:t>hydgrp</a:t>
              </a:r>
              <a:r>
                <a:rPr lang="en-US" dirty="0"/>
                <a:t> A,B,C,D)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EDF6BB-E1A4-4519-81A3-CF9C6E008C66}"/>
                </a:ext>
              </a:extLst>
            </p:cNvPr>
            <p:cNvSpPr txBox="1"/>
            <p:nvPr/>
          </p:nvSpPr>
          <p:spPr>
            <a:xfrm>
              <a:off x="200752" y="2737303"/>
              <a:ext cx="3116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Land cover (forest, urban, etc.)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7D5094-D5E0-48BF-A0E4-4B3E65ABCA5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92969" y="3398355"/>
              <a:ext cx="1312231" cy="442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476FB5-9769-4359-BA1F-2945A1A84B35}"/>
                </a:ext>
              </a:extLst>
            </p:cNvPr>
            <p:cNvCxnSpPr>
              <a:cxnSpLocks/>
            </p:cNvCxnSpPr>
            <p:nvPr/>
          </p:nvCxnSpPr>
          <p:spPr>
            <a:xfrm>
              <a:off x="2283124" y="1907446"/>
              <a:ext cx="1145876" cy="647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46D8F2-98AE-44A8-AE11-6105460D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915" y="1921460"/>
              <a:ext cx="2262314" cy="22530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A743D-9AED-4D97-8B68-C4CA66CC7EFF}"/>
                </a:ext>
              </a:extLst>
            </p:cNvPr>
            <p:cNvSpPr txBox="1"/>
            <p:nvPr/>
          </p:nvSpPr>
          <p:spPr>
            <a:xfrm>
              <a:off x="3289892" y="1261115"/>
              <a:ext cx="23426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Curve Number layer </a:t>
              </a:r>
            </a:p>
            <a:p>
              <a:r>
                <a:rPr lang="en-US" b="1" dirty="0"/>
                <a:t>(the runoff properties)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7172F3-5A54-4339-B9C8-6C313413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3584" y="4520379"/>
              <a:ext cx="2552579" cy="50925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52B580-EC9E-4CFC-AE4D-CD474D3E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0" y="1898923"/>
              <a:ext cx="2221788" cy="22530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268C3E-5D89-41EE-A4B1-3E5A31DFC2C0}"/>
                </a:ext>
              </a:extLst>
            </p:cNvPr>
            <p:cNvSpPr txBox="1"/>
            <p:nvPr/>
          </p:nvSpPr>
          <p:spPr>
            <a:xfrm>
              <a:off x="5996985" y="1448566"/>
              <a:ext cx="3145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Hurricane Matthew Rainfall (P)</a:t>
              </a:r>
              <a:endParaRPr lang="en-US" dirty="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CB800186-8FA0-4894-A7A1-7EA55A776828}"/>
                </a:ext>
              </a:extLst>
            </p:cNvPr>
            <p:cNvSpPr/>
            <p:nvPr/>
          </p:nvSpPr>
          <p:spPr>
            <a:xfrm>
              <a:off x="4572000" y="4208383"/>
              <a:ext cx="304800" cy="2874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878377-EEEC-4AF4-940E-EED8D72B55C8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>
              <a:off x="7587894" y="4152003"/>
              <a:ext cx="0" cy="877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18A374-599F-457E-814E-DBD7288C3315}"/>
                </a:ext>
              </a:extLst>
            </p:cNvPr>
            <p:cNvCxnSpPr>
              <a:stCxn id="17" idx="3"/>
              <a:endCxn id="25" idx="0"/>
            </p:cNvCxnSpPr>
            <p:nvPr/>
          </p:nvCxnSpPr>
          <p:spPr>
            <a:xfrm>
              <a:off x="6046163" y="4775008"/>
              <a:ext cx="1541731" cy="254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EAD1CB7-E670-4B8E-AB61-5E6FAAD6A963}"/>
              </a:ext>
            </a:extLst>
          </p:cNvPr>
          <p:cNvSpPr txBox="1"/>
          <p:nvPr/>
        </p:nvSpPr>
        <p:spPr>
          <a:xfrm>
            <a:off x="9364280" y="47124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Runoff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D86F52A-AA60-4BA9-84FB-879E9E724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305" y="5872321"/>
            <a:ext cx="1630362" cy="15631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0D6528-8B68-4756-A5F8-BF3ABE196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383" y="5824575"/>
            <a:ext cx="1428895" cy="143351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966E61-A009-413C-865B-E5CD1F985DA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570164" y="5511331"/>
            <a:ext cx="1541731" cy="71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5B6D60-9BCC-4D43-8B25-7769FA539637}"/>
              </a:ext>
            </a:extLst>
          </p:cNvPr>
          <p:cNvCxnSpPr>
            <a:stCxn id="40" idx="1"/>
            <a:endCxn id="41" idx="3"/>
          </p:cNvCxnSpPr>
          <p:nvPr/>
        </p:nvCxnSpPr>
        <p:spPr>
          <a:xfrm flipH="1" flipV="1">
            <a:off x="7520277" y="6541332"/>
            <a:ext cx="1377028" cy="11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DBA7D07-C86C-4279-90E3-DA438CB9DF48}"/>
              </a:ext>
            </a:extLst>
          </p:cNvPr>
          <p:cNvSpPr txBox="1"/>
          <p:nvPr/>
        </p:nvSpPr>
        <p:spPr>
          <a:xfrm>
            <a:off x="3963450" y="6284562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Flow accumulation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CB89A4-DD9F-4879-930A-A244869B3D7A}"/>
              </a:ext>
            </a:extLst>
          </p:cNvPr>
          <p:cNvSpPr/>
          <p:nvPr/>
        </p:nvSpPr>
        <p:spPr>
          <a:xfrm>
            <a:off x="2491747" y="277970"/>
            <a:ext cx="7728857" cy="66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Raster Analysis: Flash Floods from Hurricane Matthew, Physical Processes &amp; Spatial Numerical Models (GIS Modelling, G4084)</a:t>
            </a:r>
            <a:endParaRPr lang="en-US" sz="1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8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F1B33FF-1F6F-48CC-A2B3-26CBE7E91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5" y="2584685"/>
            <a:ext cx="3284639" cy="16340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5EACB-8F02-4AB5-8913-053F327DA1AE}"/>
              </a:ext>
            </a:extLst>
          </p:cNvPr>
          <p:cNvSpPr/>
          <p:nvPr/>
        </p:nvSpPr>
        <p:spPr>
          <a:xfrm>
            <a:off x="1381101" y="2359024"/>
            <a:ext cx="3525625" cy="1894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F85719D-5F58-4FE4-8DA4-E1EB4E62D869}"/>
              </a:ext>
            </a:extLst>
          </p:cNvPr>
          <p:cNvSpPr/>
          <p:nvPr/>
        </p:nvSpPr>
        <p:spPr>
          <a:xfrm>
            <a:off x="5021260" y="3306418"/>
            <a:ext cx="1206631" cy="122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30A2A295-D12B-47F6-AF8F-8C88E6327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14" y="2684060"/>
            <a:ext cx="2869480" cy="13343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5C2726-8A4D-4CD2-A53F-3C49D62EEF05}"/>
              </a:ext>
            </a:extLst>
          </p:cNvPr>
          <p:cNvSpPr/>
          <p:nvPr/>
        </p:nvSpPr>
        <p:spPr>
          <a:xfrm>
            <a:off x="6337787" y="2331742"/>
            <a:ext cx="2869480" cy="1894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AA4DAA-3CE4-4F18-984D-F80044C5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71" y="5069795"/>
            <a:ext cx="4063711" cy="1255282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5B896012-3272-45E6-A629-1084BFE10880}"/>
              </a:ext>
            </a:extLst>
          </p:cNvPr>
          <p:cNvSpPr/>
          <p:nvPr/>
        </p:nvSpPr>
        <p:spPr>
          <a:xfrm>
            <a:off x="7603884" y="4432276"/>
            <a:ext cx="71239" cy="3783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29407A-D523-4CD5-9E28-AE10F18C337B}"/>
              </a:ext>
            </a:extLst>
          </p:cNvPr>
          <p:cNvSpPr/>
          <p:nvPr/>
        </p:nvSpPr>
        <p:spPr>
          <a:xfrm>
            <a:off x="5771199" y="4943471"/>
            <a:ext cx="4063711" cy="14996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EA04830-0F81-4FF3-8F83-C4BE92754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12" y="4682474"/>
            <a:ext cx="2888405" cy="186826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4E38B7-1BD1-4ED3-A3C3-55416BD4439E}"/>
              </a:ext>
            </a:extLst>
          </p:cNvPr>
          <p:cNvSpPr/>
          <p:nvPr/>
        </p:nvSpPr>
        <p:spPr>
          <a:xfrm>
            <a:off x="1463161" y="4718605"/>
            <a:ext cx="3525625" cy="1894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E0D3DD9-161F-447E-B367-CDEF75EC6BB3}"/>
              </a:ext>
            </a:extLst>
          </p:cNvPr>
          <p:cNvSpPr/>
          <p:nvPr/>
        </p:nvSpPr>
        <p:spPr>
          <a:xfrm>
            <a:off x="5050929" y="5693279"/>
            <a:ext cx="720270" cy="122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D2A635EC-8714-4477-AC04-9880812D7C97}"/>
              </a:ext>
            </a:extLst>
          </p:cNvPr>
          <p:cNvSpPr/>
          <p:nvPr/>
        </p:nvSpPr>
        <p:spPr>
          <a:xfrm>
            <a:off x="3233424" y="4339004"/>
            <a:ext cx="71239" cy="3783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D18ADD-614C-4E8B-956B-766F8625E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21" y="1982855"/>
            <a:ext cx="9559357" cy="4541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70C6F7-2581-46B0-AE8E-B4AD7F81BA95}"/>
              </a:ext>
            </a:extLst>
          </p:cNvPr>
          <p:cNvSpPr txBox="1"/>
          <p:nvPr/>
        </p:nvSpPr>
        <p:spPr>
          <a:xfrm>
            <a:off x="6337787" y="6545849"/>
            <a:ext cx="521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previous semester’s presentation (BSE,VT)</a:t>
            </a:r>
          </a:p>
        </p:txBody>
      </p:sp>
    </p:spTree>
    <p:extLst>
      <p:ext uri="{BB962C8B-B14F-4D97-AF65-F5344CB8AC3E}">
        <p14:creationId xmlns:p14="http://schemas.microsoft.com/office/powerpoint/2010/main" val="1044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539</Words>
  <Application>Microsoft Office PowerPoint</Application>
  <PresentationFormat>Widescreen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DengXian</vt:lpstr>
      <vt:lpstr>SimSun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  Final project (15%)     Presentation 5 points    (~10 minutes for each group)        Project report 10 points</vt:lpstr>
      <vt:lpstr>Introduction</vt:lpstr>
      <vt:lpstr>Results &amp; Discussion </vt:lpstr>
      <vt:lpstr>PowerPoint Presentation</vt:lpstr>
      <vt:lpstr>PowerPoint Presentation</vt:lpstr>
      <vt:lpstr>PowerPoint Presentation</vt:lpstr>
      <vt:lpstr>PowerPoint Presentation</vt:lpstr>
      <vt:lpstr>Retrieving Data from Federal Data Sources</vt:lpstr>
      <vt:lpstr>Watershed Delineation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16</cp:revision>
  <dcterms:created xsi:type="dcterms:W3CDTF">2022-11-09T16:06:14Z</dcterms:created>
  <dcterms:modified xsi:type="dcterms:W3CDTF">2023-11-07T14:18:35Z</dcterms:modified>
</cp:coreProperties>
</file>